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1"/>
  </p:notesMasterIdLst>
  <p:handoutMasterIdLst>
    <p:handoutMasterId r:id="rId12"/>
  </p:handoutMasterIdLst>
  <p:sldIdLst>
    <p:sldId id="279" r:id="rId2"/>
    <p:sldId id="278" r:id="rId3"/>
    <p:sldId id="280" r:id="rId4"/>
    <p:sldId id="281" r:id="rId5"/>
    <p:sldId id="282" r:id="rId6"/>
    <p:sldId id="283" r:id="rId7"/>
    <p:sldId id="284" r:id="rId8"/>
    <p:sldId id="285" r:id="rId9"/>
    <p:sldId id="286" r:id="rId10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96327" autoAdjust="0"/>
  </p:normalViewPr>
  <p:slideViewPr>
    <p:cSldViewPr snapToGrid="0" showGuides="1">
      <p:cViewPr varScale="1">
        <p:scale>
          <a:sx n="109" d="100"/>
          <a:sy n="109" d="100"/>
        </p:scale>
        <p:origin x="216" y="600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9/7/20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BCB925C-B286-5245-B860-D1819AC83D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1292C-F247-6B43-AD82-E26BCFE63B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Unit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69342-E2FF-5948-8044-5B97FDB195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8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Live Session 3, Doing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8B3F8-12F9-5D41-80BC-327EA4D1036A}"/>
              </a:ext>
            </a:extLst>
          </p:cNvPr>
          <p:cNvSpPr txBox="1"/>
          <p:nvPr/>
        </p:nvSpPr>
        <p:spPr>
          <a:xfrm>
            <a:off x="559084" y="668399"/>
            <a:ext cx="173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1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98A837-7C46-184D-9BE8-7BEF402E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080156"/>
            <a:ext cx="10655300" cy="415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76CDD1-D584-DF42-A2D8-429F42D8D95B}"/>
              </a:ext>
            </a:extLst>
          </p:cNvPr>
          <p:cNvSpPr txBox="1"/>
          <p:nvPr/>
        </p:nvSpPr>
        <p:spPr>
          <a:xfrm>
            <a:off x="559084" y="5439508"/>
            <a:ext cx="240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output: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C128D3-6E4D-0C41-89DB-4D9A1394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938" y="5275481"/>
            <a:ext cx="6870700" cy="13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Live Session 3, Doing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8B3F8-12F9-5D41-80BC-327EA4D1036A}"/>
              </a:ext>
            </a:extLst>
          </p:cNvPr>
          <p:cNvSpPr txBox="1"/>
          <p:nvPr/>
        </p:nvSpPr>
        <p:spPr>
          <a:xfrm>
            <a:off x="559084" y="668399"/>
            <a:ext cx="173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2, plot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AB15735-90D2-ED46-822B-8E13AC2A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56" y="1037731"/>
            <a:ext cx="9321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Live Session 3, Doing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8B3F8-12F9-5D41-80BC-327EA4D1036A}"/>
              </a:ext>
            </a:extLst>
          </p:cNvPr>
          <p:cNvSpPr txBox="1"/>
          <p:nvPr/>
        </p:nvSpPr>
        <p:spPr>
          <a:xfrm>
            <a:off x="559083" y="668399"/>
            <a:ext cx="24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3, takeaways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8CCEE-45AC-5849-8893-1A39976E60A6}"/>
              </a:ext>
            </a:extLst>
          </p:cNvPr>
          <p:cNvSpPr txBox="1"/>
          <p:nvPr/>
        </p:nvSpPr>
        <p:spPr>
          <a:xfrm>
            <a:off x="762000" y="1037731"/>
            <a:ext cx="10656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midfielders and left forwards appear to have similar characteristics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Left midfielders representer a larger percent of the population and impact the data as such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certain variables left forwards seem to have an advantage such as in agility.  While in acceleration they appear to have more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seems to tell that there left midfielders are a more homogenous population.</a:t>
            </a:r>
          </a:p>
        </p:txBody>
      </p:sp>
    </p:spTree>
    <p:extLst>
      <p:ext uri="{BB962C8B-B14F-4D97-AF65-F5344CB8AC3E}">
        <p14:creationId xmlns:p14="http://schemas.microsoft.com/office/powerpoint/2010/main" val="2402844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Live Session 3, Doing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8B3F8-12F9-5D41-80BC-327EA4D1036A}"/>
              </a:ext>
            </a:extLst>
          </p:cNvPr>
          <p:cNvSpPr txBox="1"/>
          <p:nvPr/>
        </p:nvSpPr>
        <p:spPr>
          <a:xfrm>
            <a:off x="559083" y="668399"/>
            <a:ext cx="24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4, t-test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65C0E-5CB6-5B41-879B-5F62BFB4DA36}"/>
              </a:ext>
            </a:extLst>
          </p:cNvPr>
          <p:cNvSpPr txBox="1"/>
          <p:nvPr/>
        </p:nvSpPr>
        <p:spPr>
          <a:xfrm>
            <a:off x="679938" y="1383323"/>
            <a:ext cx="113127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H_0: </a:t>
            </a:r>
            <a:r>
              <a:rPr lang="en-US" dirty="0" err="1"/>
              <a:t>Lf_agility</a:t>
            </a:r>
            <a:r>
              <a:rPr lang="en-US" dirty="0"/>
              <a:t> = </a:t>
            </a:r>
            <a:r>
              <a:rPr lang="en-US" dirty="0" err="1"/>
              <a:t>Lm_agility</a:t>
            </a:r>
            <a:endParaRPr lang="en-US" dirty="0"/>
          </a:p>
          <a:p>
            <a:r>
              <a:rPr lang="en-US" dirty="0"/>
              <a:t>             </a:t>
            </a:r>
            <a:r>
              <a:rPr lang="en-US" dirty="0" err="1"/>
              <a:t>H_a</a:t>
            </a:r>
            <a:r>
              <a:rPr lang="en-US" dirty="0"/>
              <a:t>: </a:t>
            </a:r>
            <a:r>
              <a:rPr lang="en-US" dirty="0" err="1"/>
              <a:t>Lf_agility</a:t>
            </a:r>
            <a:r>
              <a:rPr lang="en-US" dirty="0"/>
              <a:t> != </a:t>
            </a:r>
            <a:r>
              <a:rPr lang="en-US" dirty="0" err="1"/>
              <a:t>Lm_agility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Step 2: alpha=0.05</a:t>
            </a:r>
          </a:p>
          <a:p>
            <a:endParaRPr lang="en-US" dirty="0"/>
          </a:p>
          <a:p>
            <a:r>
              <a:rPr lang="en-US" dirty="0"/>
              <a:t>Step 3: Test Statistic: 1.1057</a:t>
            </a:r>
          </a:p>
          <a:p>
            <a:endParaRPr lang="en-US" dirty="0"/>
          </a:p>
          <a:p>
            <a:r>
              <a:rPr lang="en-US" dirty="0"/>
              <a:t>Step 4: P-value: 0.2964</a:t>
            </a:r>
          </a:p>
          <a:p>
            <a:endParaRPr lang="en-US" dirty="0"/>
          </a:p>
          <a:p>
            <a:r>
              <a:rPr lang="en-US" dirty="0"/>
              <a:t>Step 5: FTR H_0</a:t>
            </a:r>
          </a:p>
          <a:p>
            <a:endParaRPr lang="en-US" dirty="0"/>
          </a:p>
          <a:p>
            <a:r>
              <a:rPr lang="en-US" dirty="0"/>
              <a:t>Step 6: Based on the p-value of 0.2964, the statistical conclusion states we fail to reject the null hypothesis and determine there isn’t evidence for a difference between the mean agility levels between the two different player positions.  </a:t>
            </a:r>
          </a:p>
        </p:txBody>
      </p:sp>
    </p:spTree>
    <p:extLst>
      <p:ext uri="{BB962C8B-B14F-4D97-AF65-F5344CB8AC3E}">
        <p14:creationId xmlns:p14="http://schemas.microsoft.com/office/powerpoint/2010/main" val="205638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Live Session 3, Doing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8B3F8-12F9-5D41-80BC-327EA4D1036A}"/>
              </a:ext>
            </a:extLst>
          </p:cNvPr>
          <p:cNvSpPr txBox="1"/>
          <p:nvPr/>
        </p:nvSpPr>
        <p:spPr>
          <a:xfrm>
            <a:off x="559083" y="668399"/>
            <a:ext cx="24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5, assumptions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9DD32E0-A1E4-424D-A71B-EA7BD093EC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125" t="20299" r="27851" b="-2042"/>
          <a:stretch/>
        </p:blipFill>
        <p:spPr>
          <a:xfrm>
            <a:off x="1785956" y="1080156"/>
            <a:ext cx="7060346" cy="438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AC09C2-A0EA-E546-9616-0E9901D5C065}"/>
              </a:ext>
            </a:extLst>
          </p:cNvPr>
          <p:cNvSpPr txBox="1"/>
          <p:nvPr/>
        </p:nvSpPr>
        <p:spPr>
          <a:xfrm>
            <a:off x="234462" y="5004553"/>
            <a:ext cx="10562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Takeaways:</a:t>
            </a:r>
          </a:p>
          <a:p>
            <a:endParaRPr lang="en-US" dirty="0"/>
          </a:p>
          <a:p>
            <a:r>
              <a:rPr lang="en-US" dirty="0"/>
              <a:t>While the counts from left midfielders are much higher, the lack of the same information on left forwards should not indicate a significant deviation from model assumptions.  I should also note that the t-test is robust against departures from normality.  Based on background knowledge and this plot, I believe the t-test results are legitimate and do not violate model assumptions.  </a:t>
            </a:r>
          </a:p>
        </p:txBody>
      </p:sp>
    </p:spTree>
    <p:extLst>
      <p:ext uri="{BB962C8B-B14F-4D97-AF65-F5344CB8AC3E}">
        <p14:creationId xmlns:p14="http://schemas.microsoft.com/office/powerpoint/2010/main" val="317781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Live Session 3, Doing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8B3F8-12F9-5D41-80BC-327EA4D1036A}"/>
              </a:ext>
            </a:extLst>
          </p:cNvPr>
          <p:cNvSpPr txBox="1"/>
          <p:nvPr/>
        </p:nvSpPr>
        <p:spPr>
          <a:xfrm>
            <a:off x="559083" y="668399"/>
            <a:ext cx="24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6, EDA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147EE8B-9A45-AB4C-BC06-8A2CA1FA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06" y="1000658"/>
            <a:ext cx="9232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4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Live Session 3, Doing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8B3F8-12F9-5D41-80BC-327EA4D1036A}"/>
              </a:ext>
            </a:extLst>
          </p:cNvPr>
          <p:cNvSpPr txBox="1"/>
          <p:nvPr/>
        </p:nvSpPr>
        <p:spPr>
          <a:xfrm>
            <a:off x="559083" y="668399"/>
            <a:ext cx="24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6, EDA 2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228262-E014-F64B-8749-8FFD62ED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56" y="1037731"/>
            <a:ext cx="92202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Live Session 3, Doing 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8B3F8-12F9-5D41-80BC-327EA4D1036A}"/>
              </a:ext>
            </a:extLst>
          </p:cNvPr>
          <p:cNvSpPr txBox="1"/>
          <p:nvPr/>
        </p:nvSpPr>
        <p:spPr>
          <a:xfrm>
            <a:off x="559083" y="668399"/>
            <a:ext cx="24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6, 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B8F453-1F43-A147-9D41-BC83C5145D62}"/>
              </a:ext>
            </a:extLst>
          </p:cNvPr>
          <p:cNvSpPr txBox="1"/>
          <p:nvPr/>
        </p:nvSpPr>
        <p:spPr>
          <a:xfrm>
            <a:off x="1043354" y="2004646"/>
            <a:ext cx="9683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I’d like to learn a little more about some techniques for plotting categorical vs continuous variables.  </a:t>
            </a:r>
          </a:p>
          <a:p>
            <a:endParaRPr lang="en-US" dirty="0"/>
          </a:p>
          <a:p>
            <a:r>
              <a:rPr lang="en-US" dirty="0"/>
              <a:t>Other than that, I felt pretty </a:t>
            </a:r>
            <a:r>
              <a:rPr lang="en-US"/>
              <a:t>good about this week!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9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DRAFT-Marcom-New-Brand-Template-2019-DRAFT-v1</Template>
  <TotalTime>83</TotalTime>
  <Words>350</Words>
  <Application>Microsoft Macintosh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Courier New</vt:lpstr>
      <vt:lpstr>DRAFT-Marcom-New-Brand-Template-2019-DRAFT-v1.5</vt:lpstr>
      <vt:lpstr>Live Session Unit 3</vt:lpstr>
      <vt:lpstr>Live Session 3, Doing Data Science</vt:lpstr>
      <vt:lpstr>Live Session 3, Doing Data Science</vt:lpstr>
      <vt:lpstr>Live Session 3, Doing Data Science</vt:lpstr>
      <vt:lpstr>Live Session 3, Doing Data Science</vt:lpstr>
      <vt:lpstr>Live Session 3, Doing Data Science</vt:lpstr>
      <vt:lpstr>Live Session 3, Doing Data Science</vt:lpstr>
      <vt:lpstr>Live Session 3, Doing Data Science</vt:lpstr>
      <vt:lpstr>Live Session 3, Doing Data Science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Unit 3</dc:title>
  <dc:creator>Goodwin, Ben</dc:creator>
  <cp:lastModifiedBy>Goodwin, Ben</cp:lastModifiedBy>
  <cp:revision>4</cp:revision>
  <cp:lastPrinted>2019-05-15T16:46:10Z</cp:lastPrinted>
  <dcterms:created xsi:type="dcterms:W3CDTF">2020-09-07T21:19:18Z</dcterms:created>
  <dcterms:modified xsi:type="dcterms:W3CDTF">2020-09-07T22:43:09Z</dcterms:modified>
</cp:coreProperties>
</file>